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5"/>
  </p:notesMasterIdLst>
  <p:sldIdLst>
    <p:sldId id="256" r:id="rId2"/>
    <p:sldId id="297" r:id="rId3"/>
    <p:sldId id="320" r:id="rId4"/>
    <p:sldId id="319" r:id="rId5"/>
    <p:sldId id="302" r:id="rId6"/>
    <p:sldId id="322" r:id="rId7"/>
    <p:sldId id="321" r:id="rId8"/>
    <p:sldId id="338" r:id="rId9"/>
    <p:sldId id="339" r:id="rId10"/>
    <p:sldId id="324" r:id="rId11"/>
    <p:sldId id="325" r:id="rId12"/>
    <p:sldId id="326" r:id="rId13"/>
    <p:sldId id="340" r:id="rId1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35">
          <p15:clr>
            <a:srgbClr val="A4A3A4"/>
          </p15:clr>
        </p15:guide>
        <p15:guide id="2" pos="28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FFFF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82" autoAdjust="0"/>
  </p:normalViewPr>
  <p:slideViewPr>
    <p:cSldViewPr>
      <p:cViewPr>
        <p:scale>
          <a:sx n="64" d="100"/>
          <a:sy n="64" d="100"/>
        </p:scale>
        <p:origin x="-1566" y="-468"/>
      </p:cViewPr>
      <p:guideLst>
        <p:guide orient="horz" pos="1535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1A55E3D6-841C-4C10-9B47-672A110B73E8}" type="datetime1">
              <a:rPr lang="zh-CN" altLang="en-US"/>
              <a:pPr/>
              <a:t>2018/10/16</a:t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C525732-FB2C-4B2B-8A34-97450300350B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6868654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 smtClean="0"/>
              <a:t>1</a:t>
            </a:r>
            <a:r>
              <a:rPr lang="zh-CN" altLang="en-US" dirty="0" smtClean="0"/>
              <a:t>、	我们这门课程是一门实验课程，每个实验都需要在具体网络环境中完成，但是要构建一个实际的网络环境，成本是非常高的，要构建各种类型的网络环境几乎是不可能的。</a:t>
            </a:r>
            <a:r>
              <a:rPr lang="en-US" altLang="zh-CN" dirty="0" smtClean="0"/>
              <a:t>Cisco Packet Tracer</a:t>
            </a:r>
            <a:r>
              <a:rPr lang="zh-CN" altLang="en-US" dirty="0" smtClean="0"/>
              <a:t>是一个非常理想的软件实验平台，可以完成各种规模校园网和企业网的设计、配置和调试过程。除了不能与实际物理接触，</a:t>
            </a:r>
            <a:r>
              <a:rPr lang="en-US" altLang="zh-CN" dirty="0" smtClean="0"/>
              <a:t>Cisco Packet Tracer</a:t>
            </a:r>
            <a:r>
              <a:rPr lang="zh-CN" altLang="en-US" dirty="0" smtClean="0"/>
              <a:t>提供了和实际实验环境几乎一样的仿真环境。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05965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10</a:t>
            </a:r>
            <a:r>
              <a:rPr lang="zh-CN" altLang="en-US" dirty="0" smtClean="0"/>
              <a:t>、	物理（</a:t>
            </a:r>
            <a:r>
              <a:rPr lang="en-US" altLang="zh-CN" dirty="0" smtClean="0"/>
              <a:t>Physical</a:t>
            </a:r>
            <a:r>
              <a:rPr lang="zh-CN" altLang="en-US" dirty="0" smtClean="0"/>
              <a:t>）配置用于为网络设备选择可选模块，比如现在是路由器</a:t>
            </a:r>
            <a:r>
              <a:rPr lang="en-US" altLang="zh-CN" dirty="0" smtClean="0"/>
              <a:t>1841</a:t>
            </a:r>
            <a:r>
              <a:rPr lang="zh-CN" altLang="en-US" dirty="0" smtClean="0"/>
              <a:t>的物理配置界面，左边列出的是可以选择的所有模块，右边是路由器的两个插槽。如果要把某个模块放入插槽，先关闭电源，然后选定模块，按住鼠标左键将其拖放到指定插槽，释放鼠标左键。如果需要从某个插槽取走模块，同样也是先关闭电源，然后选定某个插槽模块，按住鼠标左键将其拖放到模块所在位置，释放鼠标左键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55707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11</a:t>
            </a:r>
            <a:r>
              <a:rPr lang="zh-CN" altLang="en-US" dirty="0" smtClean="0"/>
              <a:t>、	图形（</a:t>
            </a:r>
            <a:r>
              <a:rPr lang="en-US" altLang="zh-CN" dirty="0" err="1" smtClean="0"/>
              <a:t>Config</a:t>
            </a:r>
            <a:r>
              <a:rPr lang="zh-CN" altLang="en-US" dirty="0" smtClean="0"/>
              <a:t>）接口为初学者提供方便、易用的网络设备配置方式，是初学者入门的捷径。通过图形接口提供的基本配置功能，可以完成简单网络的设计和配置过程，观察简单网络的工作原理和协议操作过程，以此验证教学内容。这是路由器</a:t>
            </a:r>
            <a:r>
              <a:rPr lang="en-US" altLang="zh-CN" dirty="0" smtClean="0"/>
              <a:t>1841</a:t>
            </a:r>
            <a:r>
              <a:rPr lang="zh-CN" altLang="en-US" dirty="0" smtClean="0"/>
              <a:t>图形接口的配置界面，通过图形接口很方便地接可以配置路由器接口的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地址、子网掩码，配置路由器静态路由项等。更难得的是，在用图形接口配置网络设备的同时，</a:t>
            </a:r>
            <a:r>
              <a:rPr lang="en-US" altLang="zh-CN" dirty="0" smtClean="0"/>
              <a:t>Packet Tracer</a:t>
            </a:r>
            <a:r>
              <a:rPr lang="zh-CN" altLang="en-US" dirty="0" smtClean="0"/>
              <a:t>给出完成同样配置过程需要的</a:t>
            </a:r>
            <a:r>
              <a:rPr lang="en-US" altLang="zh-CN" dirty="0" smtClean="0"/>
              <a:t>IOS</a:t>
            </a:r>
            <a:r>
              <a:rPr lang="zh-CN" altLang="en-US" dirty="0" smtClean="0"/>
              <a:t>命令序列。就在下面这个框里，关于</a:t>
            </a:r>
            <a:r>
              <a:rPr lang="en-US" altLang="zh-CN" dirty="0" smtClean="0"/>
              <a:t>IOS</a:t>
            </a:r>
            <a:r>
              <a:rPr lang="zh-CN" altLang="en-US" dirty="0" smtClean="0"/>
              <a:t>命令后面详细介绍。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373538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12</a:t>
            </a:r>
            <a:r>
              <a:rPr lang="zh-CN" altLang="en-US" dirty="0" smtClean="0"/>
              <a:t>、	命令行接口（</a:t>
            </a:r>
            <a:r>
              <a:rPr lang="en-US" altLang="zh-CN" dirty="0" smtClean="0"/>
              <a:t>CLI</a:t>
            </a:r>
            <a:r>
              <a:rPr lang="zh-CN" altLang="en-US" dirty="0" smtClean="0"/>
              <a:t>）提供与实际</a:t>
            </a:r>
            <a:r>
              <a:rPr lang="en-US" altLang="zh-CN" dirty="0" smtClean="0"/>
              <a:t>Cisco</a:t>
            </a:r>
            <a:r>
              <a:rPr lang="zh-CN" altLang="en-US" dirty="0" smtClean="0"/>
              <a:t>设备完全相同的配置界面和配置过程，是我们需要重点掌握的配置方式。掌握这种配置方式的难点在于需要我们掌握</a:t>
            </a:r>
            <a:r>
              <a:rPr lang="en-US" altLang="zh-CN" dirty="0" smtClean="0"/>
              <a:t>Cisco IOS</a:t>
            </a:r>
            <a:r>
              <a:rPr lang="zh-CN" altLang="en-US" dirty="0" smtClean="0"/>
              <a:t>命令，并会灵活运用这些命令。在以后章节中不仅对用到的</a:t>
            </a:r>
            <a:r>
              <a:rPr lang="en-US" altLang="zh-CN" dirty="0" smtClean="0"/>
              <a:t>Cisco IOS</a:t>
            </a:r>
            <a:r>
              <a:rPr lang="zh-CN" altLang="en-US" dirty="0" smtClean="0"/>
              <a:t>命令进行解释，还对命令的使用方式进行讨论。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58039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/>
        </p:spPr>
      </p:sp>
      <p:sp>
        <p:nvSpPr>
          <p:cNvPr id="28675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	下面我们就来了解一下这个软件的主要功能，操作界面、配置模式。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	软件主要提供两大功能</a:t>
            </a:r>
          </a:p>
          <a:p>
            <a:r>
              <a:rPr lang="zh-CN" altLang="en-US" dirty="0" smtClean="0"/>
              <a:t>	一是设计、配置和调试网络，具体来说可以：</a:t>
            </a:r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		实现</a:t>
            </a:r>
            <a:r>
              <a:rPr lang="en-US" altLang="zh-CN" dirty="0" smtClean="0"/>
              <a:t>Cisco</a:t>
            </a:r>
            <a:r>
              <a:rPr lang="zh-CN" altLang="en-US" dirty="0" smtClean="0"/>
              <a:t>主流设备配置过程</a:t>
            </a:r>
          </a:p>
          <a:p>
            <a:r>
              <a:rPr lang="zh-CN" altLang="en-US" dirty="0" smtClean="0"/>
              <a:t>	实现各种类型网络设计、调试过程</a:t>
            </a:r>
          </a:p>
          <a:p>
            <a:r>
              <a:rPr lang="zh-CN" altLang="en-US" dirty="0" smtClean="0"/>
              <a:t>	通过这些操作过程培养实际网络的设计、配置、调试和维护能力</a:t>
            </a:r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	二是模拟协议操作过程，具体来说可以</a:t>
            </a:r>
          </a:p>
          <a:p>
            <a:r>
              <a:rPr lang="zh-CN" altLang="en-US" dirty="0" smtClean="0"/>
              <a:t>	查看设备的控制信息</a:t>
            </a:r>
          </a:p>
          <a:p>
            <a:r>
              <a:rPr lang="zh-CN" altLang="en-US" dirty="0" smtClean="0"/>
              <a:t>	查看分组传输过程中的变换过程</a:t>
            </a:r>
          </a:p>
          <a:p>
            <a:r>
              <a:rPr lang="zh-CN" altLang="en-US" dirty="0" smtClean="0"/>
              <a:t>	查看协议执行流程</a:t>
            </a:r>
          </a:p>
          <a:p>
            <a:r>
              <a:rPr lang="zh-CN" altLang="en-US" dirty="0" smtClean="0"/>
              <a:t>这些内容的学习非常有利于我们理解网络技术和网络工作原理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7101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	我们许多同学会去参加各类计算机等级考试，这个</a:t>
            </a:r>
            <a:r>
              <a:rPr lang="en-US" altLang="zh-CN" dirty="0" smtClean="0"/>
              <a:t>PT</a:t>
            </a:r>
            <a:r>
              <a:rPr lang="zh-CN" altLang="en-US" dirty="0" smtClean="0"/>
              <a:t>软件支持以下两类考试所要求的命令和实验环境：</a:t>
            </a:r>
          </a:p>
          <a:p>
            <a:r>
              <a:rPr lang="zh-CN" altLang="en-US" dirty="0" smtClean="0"/>
              <a:t>一是支持全国计算机等级考试三级网络技术中所有涉及的</a:t>
            </a:r>
            <a:r>
              <a:rPr lang="en-US" altLang="zh-CN" dirty="0" smtClean="0"/>
              <a:t>Cisco</a:t>
            </a:r>
            <a:r>
              <a:rPr lang="zh-CN" altLang="en-US" dirty="0" smtClean="0"/>
              <a:t>设备配置命令</a:t>
            </a:r>
          </a:p>
          <a:p>
            <a:r>
              <a:rPr lang="zh-CN" altLang="en-US" dirty="0" smtClean="0"/>
              <a:t>二是可以仿真</a:t>
            </a:r>
            <a:r>
              <a:rPr lang="en-US" altLang="zh-CN" dirty="0" smtClean="0"/>
              <a:t>CCNA</a:t>
            </a:r>
            <a:r>
              <a:rPr lang="zh-CN" altLang="en-US" dirty="0" smtClean="0"/>
              <a:t>考试实验环境</a:t>
            </a:r>
            <a:endParaRPr lang="en-US" altLang="zh-CN" dirty="0" smtClean="0"/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Packet Tracer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提供了和实际实验环境几乎一样的仿真环境。下面我们来简单学习这个软件的主要功能界面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65080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这是进入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软件后的主界面，这是一个标准的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Windows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窗口界面，最上面是菜单栏，接着下面是工具栏。工具栏的左下方是工作区选择栏，有两个工作区，物理工作区：模拟实际的物理工作环境，比如城市、楼宇、设备配线间等，现在窗口显示的是一个城市中有三栋楼房。逻辑工作区：是设计和调试网络的工作区，这个工作区显示各个网络设备之间连接状况和拓扑结构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	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这是公共工具栏，列出了用来设计和调试网络的一些工具。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	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这是设备类型选择框，上面列出了设计网络时可以使用的各种设备。这是设备型号选择框，配合设备类型选择框使用，当选择了一种类型的设备时候，设备型号选择框显示该类型设备的各种型号。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	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这是用户创建的分组窗口，主要显示网络调试过程的一些提示信息。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	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这是模式选择栏，有两种模式，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30765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	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一是实时操作模式：主要用来进行网络设计、设备配置、验证网络任何两个终端之间的连通性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254242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	另一个是模拟操作模式：给出分组端到端传输过程中的每一个步骤，及每一个步骤涉及的报文类型、报文格式和报文处理流程。</a:t>
            </a:r>
          </a:p>
          <a:p>
            <a:r>
              <a:rPr lang="zh-CN" altLang="en-US" dirty="0" smtClean="0"/>
              <a:t>事件列表给出报文的传输过程，命令按钮，是控制报文传输过程的一些命令，根据需要选择不同命令。协议列表列出了各种各样的协议，选择要查看的协议的报文。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835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8</a:t>
            </a:r>
            <a:r>
              <a:rPr lang="zh-CN" altLang="en-US" dirty="0" smtClean="0"/>
              <a:t>、	接下来我们来看一下如何配置设备，首先我们要选择一个需要配置的设备。刚才我已经说了，我们要选择逻辑工作区，并在实时操作模式下设计网络。我们先在工作区选择栏选择逻辑工作区，然后在模式选择栏选择实时操作模式，假定我们要对一个路由器进行配置，我们现在设备类型选择栏选择路由器，然后在设备型号选择栏选择其中一种类型，比如</a:t>
            </a:r>
            <a:r>
              <a:rPr lang="en-US" altLang="zh-CN" dirty="0" smtClean="0"/>
              <a:t>Cisco 1841</a:t>
            </a:r>
            <a:r>
              <a:rPr lang="zh-CN" altLang="en-US" dirty="0" smtClean="0"/>
              <a:t>路由器，按住鼠标左键将其拖放到工作区的任意位置，释放鼠标左键。单击网络设备进入网络设备的配置界面。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52670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9</a:t>
            </a:r>
            <a:r>
              <a:rPr lang="zh-CN" altLang="en-US" dirty="0" smtClean="0"/>
              <a:t>、	每一个网络设备通常有物理（</a:t>
            </a:r>
            <a:r>
              <a:rPr lang="en-US" altLang="zh-CN" dirty="0" smtClean="0"/>
              <a:t>Physical</a:t>
            </a:r>
            <a:r>
              <a:rPr lang="zh-CN" altLang="en-US" dirty="0" smtClean="0"/>
              <a:t>）、图形接口（</a:t>
            </a:r>
            <a:r>
              <a:rPr lang="en-US" altLang="zh-CN" dirty="0" err="1" smtClean="0"/>
              <a:t>Config</a:t>
            </a:r>
            <a:r>
              <a:rPr lang="zh-CN" altLang="en-US" dirty="0" smtClean="0"/>
              <a:t>）、命令行接口（</a:t>
            </a:r>
            <a:r>
              <a:rPr lang="en-US" altLang="zh-CN" dirty="0" smtClean="0"/>
              <a:t>Command Line Interface</a:t>
            </a:r>
            <a:r>
              <a:rPr lang="zh-CN" altLang="en-US" dirty="0" smtClean="0"/>
              <a:t>，</a:t>
            </a:r>
            <a:r>
              <a:rPr lang="en-US" altLang="zh-CN" dirty="0" smtClean="0"/>
              <a:t>CLI</a:t>
            </a:r>
            <a:r>
              <a:rPr lang="zh-CN" altLang="en-US" dirty="0" smtClean="0"/>
              <a:t>）三个配置选项。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55E3D6-841C-4C10-9B47-672A110B73E8}" type="datetime1">
              <a:rPr lang="zh-CN" altLang="en-US" smtClean="0"/>
              <a:pPr/>
              <a:t>2018/10/16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25732-FB2C-4B2B-8A34-97450300350B}" type="slidenum">
              <a:rPr lang="zh-CN" altLang="en-US" smtClean="0"/>
              <a:pPr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2949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755" y="1347665"/>
            <a:ext cx="6408446" cy="720050"/>
          </a:xfrm>
          <a:prstGeom prst="rect">
            <a:avLst/>
          </a:prstGeom>
        </p:spPr>
        <p:txBody>
          <a:bodyPr/>
          <a:lstStyle>
            <a:lvl1pPr marL="0" indent="0" algn="ctr">
              <a:defRPr sz="4000" b="0">
                <a:solidFill>
                  <a:srgbClr val="C00000"/>
                </a:solidFill>
                <a:latin typeface="方正特雅宋_GBK" pitchFamily="2" charset="-122"/>
                <a:ea typeface="方正特雅宋_GBK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8023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1059645"/>
            <a:ext cx="8229600" cy="3428365"/>
          </a:xfrm>
          <a:prstGeom prst="rect">
            <a:avLst/>
          </a:prstGeom>
        </p:spPr>
        <p:txBody>
          <a:bodyPr/>
          <a:lstStyle>
            <a:lvl1pPr>
              <a:defRPr sz="2000" b="1">
                <a:latin typeface="微软雅黑" pitchFamily="34" charset="-122"/>
                <a:ea typeface="微软雅黑" pitchFamily="34" charset="-122"/>
              </a:defRPr>
            </a:lvl1pPr>
            <a:lvl2pPr>
              <a:defRPr sz="1800" b="1">
                <a:latin typeface="微软雅黑" pitchFamily="34" charset="-122"/>
                <a:ea typeface="微软雅黑" pitchFamily="34" charset="-122"/>
              </a:defRPr>
            </a:lvl2pPr>
            <a:lvl3pPr>
              <a:defRPr sz="1600" b="1">
                <a:latin typeface="微软雅黑" pitchFamily="34" charset="-122"/>
                <a:ea typeface="微软雅黑" pitchFamily="34" charset="-122"/>
              </a:defRPr>
            </a:lvl3pPr>
            <a:lvl4pPr>
              <a:defRPr sz="1400" b="1">
                <a:latin typeface="微软雅黑" pitchFamily="34" charset="-122"/>
                <a:ea typeface="微软雅黑" pitchFamily="34" charset="-122"/>
              </a:defRPr>
            </a:lvl4pPr>
            <a:lvl5pPr>
              <a:defRPr sz="1400" b="1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9802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_内容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63576" y="146440"/>
            <a:ext cx="4556470" cy="4320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7" name="组合 5"/>
          <p:cNvGrpSpPr>
            <a:grpSpLocks/>
          </p:cNvGrpSpPr>
          <p:nvPr userDrawn="1"/>
        </p:nvGrpSpPr>
        <p:grpSpPr bwMode="auto">
          <a:xfrm>
            <a:off x="149225" y="176212"/>
            <a:ext cx="514350" cy="423863"/>
            <a:chOff x="0" y="0"/>
            <a:chExt cx="873621" cy="720080"/>
          </a:xfrm>
        </p:grpSpPr>
        <p:sp>
          <p:nvSpPr>
            <p:cNvPr id="8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燕尾形 7"/>
            <p:cNvSpPr>
              <a:spLocks noChangeArrowheads="1"/>
            </p:cNvSpPr>
            <p:nvPr/>
          </p:nvSpPr>
          <p:spPr bwMode="auto">
            <a:xfrm>
              <a:off x="360040" y="0"/>
              <a:ext cx="513581" cy="720080"/>
            </a:xfrm>
            <a:prstGeom prst="chevron">
              <a:avLst>
                <a:gd name="adj" fmla="val 50000"/>
              </a:avLst>
            </a:prstGeom>
            <a:solidFill>
              <a:srgbClr val="FF6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C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" name="直接连接符 4"/>
          <p:cNvSpPr>
            <a:spLocks noChangeShapeType="1"/>
          </p:cNvSpPr>
          <p:nvPr userDrawn="1"/>
        </p:nvSpPr>
        <p:spPr bwMode="auto">
          <a:xfrm>
            <a:off x="161925" y="627064"/>
            <a:ext cx="4986115" cy="0"/>
          </a:xfrm>
          <a:prstGeom prst="line">
            <a:avLst/>
          </a:prstGeom>
          <a:noFill/>
          <a:ln w="19050" cap="flat" cmpd="sng">
            <a:solidFill>
              <a:srgbClr val="E3E3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5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53988" y="4875213"/>
            <a:ext cx="1006475" cy="2413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AD01085-1F11-413A-8C8F-3CCDE8E6D6C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751535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581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p:txStyles>
    <p:titleStyle>
      <a:lvl1pPr marL="914400" indent="-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760" y="1059645"/>
            <a:ext cx="6408446" cy="1224085"/>
          </a:xfrm>
        </p:spPr>
        <p:txBody>
          <a:bodyPr/>
          <a:lstStyle/>
          <a:p>
            <a:r>
              <a:rPr lang="en-US" altLang="zh-CN" sz="4800" dirty="0">
                <a:latin typeface="方正特雅宋简" pitchFamily="2" charset="-122"/>
                <a:ea typeface="方正特雅宋简" pitchFamily="2" charset="-122"/>
              </a:rPr>
              <a:t>Packet Tracer 6.2</a:t>
            </a:r>
            <a:br>
              <a:rPr lang="en-US" altLang="zh-CN" sz="4800" dirty="0">
                <a:latin typeface="方正特雅宋简" pitchFamily="2" charset="-122"/>
                <a:ea typeface="方正特雅宋简" pitchFamily="2" charset="-122"/>
              </a:rPr>
            </a:br>
            <a:r>
              <a:rPr lang="zh-CN" altLang="zh-CN" sz="4800" dirty="0">
                <a:latin typeface="方正特雅宋简" pitchFamily="2" charset="-122"/>
                <a:ea typeface="方正特雅宋简" pitchFamily="2" charset="-122"/>
              </a:rPr>
              <a:t>使用</a:t>
            </a:r>
            <a:r>
              <a:rPr lang="zh-CN" altLang="en-US" sz="4800" dirty="0">
                <a:latin typeface="方正特雅宋简" pitchFamily="2" charset="-122"/>
                <a:ea typeface="方正特雅宋简" pitchFamily="2" charset="-122"/>
              </a:rPr>
              <a:t>简介</a:t>
            </a:r>
            <a:endParaRPr lang="zh-CN" altLang="zh-CN" sz="4800" dirty="0">
              <a:latin typeface="方正特雅宋简" pitchFamily="2" charset="-122"/>
              <a:ea typeface="方正特雅宋简" pitchFamily="2" charset="-122"/>
            </a:endParaRPr>
          </a:p>
        </p:txBody>
      </p:sp>
      <p:pic>
        <p:nvPicPr>
          <p:cNvPr id="1030" name="Picture 6" descr="C:\Users\K\Desktop\图片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70" y="3003780"/>
            <a:ext cx="1872130" cy="187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2"/>
          <p:cNvSpPr txBox="1"/>
          <p:nvPr/>
        </p:nvSpPr>
        <p:spPr>
          <a:xfrm>
            <a:off x="1259770" y="3456924"/>
            <a:ext cx="3518912" cy="965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主讲   俞海英 教授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中国人民解放军陆军工程大学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5076035" y="1059645"/>
            <a:ext cx="3581345" cy="2088145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zh-CN" kern="1200" dirty="0">
                <a:latin typeface="+mn-lt"/>
              </a:rPr>
              <a:t>物理（</a:t>
            </a:r>
            <a:r>
              <a:rPr lang="en-US" altLang="zh-CN" kern="1200" dirty="0">
                <a:latin typeface="+mn-lt"/>
              </a:rPr>
              <a:t>Physical</a:t>
            </a:r>
            <a:r>
              <a:rPr lang="zh-CN" altLang="zh-CN" kern="1200" dirty="0">
                <a:latin typeface="+mn-lt"/>
              </a:rPr>
              <a:t>）</a:t>
            </a:r>
            <a:r>
              <a:rPr lang="zh-CN" altLang="zh-CN" kern="1200" dirty="0" smtClean="0">
                <a:latin typeface="+mn-lt"/>
              </a:rPr>
              <a:t>配置</a:t>
            </a:r>
            <a:endParaRPr lang="en-US" altLang="zh-CN" kern="1200" dirty="0" smtClean="0">
              <a:latin typeface="+mn-lt"/>
            </a:endParaRPr>
          </a:p>
          <a:p>
            <a:pPr marL="363538" indent="-363538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 </a:t>
            </a:r>
            <a:r>
              <a:rPr lang="en-US" altLang="zh-CN" kern="1200" dirty="0" smtClean="0">
                <a:latin typeface="+mn-lt"/>
              </a:rPr>
              <a:t>     </a:t>
            </a:r>
            <a:r>
              <a:rPr lang="zh-CN" altLang="zh-CN" kern="1200" dirty="0" smtClean="0">
                <a:latin typeface="+mn-lt"/>
              </a:rPr>
              <a:t>用于</a:t>
            </a:r>
            <a:r>
              <a:rPr lang="zh-CN" altLang="zh-CN" kern="1200" dirty="0">
                <a:latin typeface="+mn-lt"/>
              </a:rPr>
              <a:t>为网络</a:t>
            </a:r>
            <a:r>
              <a:rPr lang="zh-CN" altLang="zh-CN" kern="1200" dirty="0" smtClean="0">
                <a:latin typeface="+mn-lt"/>
              </a:rPr>
              <a:t>设备</a:t>
            </a:r>
            <a:r>
              <a:rPr lang="zh-CN" altLang="en-US" kern="1200" dirty="0" smtClean="0">
                <a:latin typeface="+mn-lt"/>
              </a:rPr>
              <a:t>配置不同功能的模块</a:t>
            </a:r>
            <a:r>
              <a:rPr lang="en-US" altLang="zh-CN" kern="1200" dirty="0" smtClean="0">
                <a:latin typeface="+mn-lt"/>
              </a:rPr>
              <a:t>      </a:t>
            </a:r>
            <a:endParaRPr lang="zh-CN" altLang="en-US" kern="1200" dirty="0">
              <a:latin typeface="+mn-lt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</p:spPr>
        <p:txBody>
          <a:bodyPr/>
          <a:lstStyle/>
          <a:p>
            <a:r>
              <a:rPr lang="zh-CN" altLang="en-US" dirty="0" smtClean="0"/>
              <a:t>配置</a:t>
            </a:r>
            <a:r>
              <a:rPr lang="zh-CN" altLang="en-US" dirty="0"/>
              <a:t>方式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5" y="894215"/>
            <a:ext cx="4416315" cy="390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 bwMode="auto">
          <a:xfrm>
            <a:off x="443705" y="1059645"/>
            <a:ext cx="528045" cy="21601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96105" y="1347665"/>
            <a:ext cx="879680" cy="1501394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728636" y="1672521"/>
            <a:ext cx="720050" cy="288020"/>
          </a:xfrm>
          <a:prstGeom prst="rect">
            <a:avLst/>
          </a:prstGeom>
          <a:noFill/>
          <a:ln w="381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311079" y="1647408"/>
            <a:ext cx="720050" cy="288020"/>
          </a:xfrm>
          <a:prstGeom prst="rect">
            <a:avLst/>
          </a:prstGeom>
          <a:noFill/>
          <a:ln w="381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 bwMode="auto">
          <a:xfrm flipV="1">
            <a:off x="4283980" y="2009100"/>
            <a:ext cx="0" cy="43203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内容占位符 5"/>
          <p:cNvSpPr txBox="1">
            <a:spLocks/>
          </p:cNvSpPr>
          <p:nvPr/>
        </p:nvSpPr>
        <p:spPr>
          <a:xfrm>
            <a:off x="1792423" y="3003779"/>
            <a:ext cx="1906892" cy="432031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800" kern="1200" dirty="0" smtClean="0">
                <a:latin typeface="+mn-lt"/>
              </a:rPr>
              <a:t>可供配置的模块</a:t>
            </a:r>
            <a:endParaRPr lang="zh-CN" altLang="en-US" sz="1800" kern="1200" dirty="0">
              <a:latin typeface="+mn-lt"/>
            </a:endParaRPr>
          </a:p>
        </p:txBody>
      </p:sp>
      <p:sp>
        <p:nvSpPr>
          <p:cNvPr id="16" name="内容占位符 5"/>
          <p:cNvSpPr txBox="1">
            <a:spLocks/>
          </p:cNvSpPr>
          <p:nvPr/>
        </p:nvSpPr>
        <p:spPr>
          <a:xfrm>
            <a:off x="2555860" y="2499744"/>
            <a:ext cx="720050" cy="432031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800" kern="1200" dirty="0" smtClean="0">
                <a:latin typeface="+mn-lt"/>
              </a:rPr>
              <a:t>插槽</a:t>
            </a:r>
            <a:endParaRPr lang="zh-CN" altLang="en-US" sz="1800" kern="1200" dirty="0">
              <a:latin typeface="+mn-lt"/>
            </a:endParaRPr>
          </a:p>
        </p:txBody>
      </p:sp>
      <p:sp>
        <p:nvSpPr>
          <p:cNvPr id="17" name="内容占位符 5"/>
          <p:cNvSpPr txBox="1">
            <a:spLocks/>
          </p:cNvSpPr>
          <p:nvPr/>
        </p:nvSpPr>
        <p:spPr>
          <a:xfrm>
            <a:off x="3635935" y="2499745"/>
            <a:ext cx="1150006" cy="432031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800" kern="1200" dirty="0" smtClean="0">
                <a:latin typeface="+mn-lt"/>
              </a:rPr>
              <a:t>电源开关</a:t>
            </a:r>
            <a:endParaRPr lang="zh-CN" altLang="en-US" sz="1800" kern="1200" dirty="0">
              <a:latin typeface="+mn-lt"/>
            </a:endParaRPr>
          </a:p>
        </p:txBody>
      </p:sp>
      <p:cxnSp>
        <p:nvCxnSpPr>
          <p:cNvPr id="18" name="直接箭头连接符 17"/>
          <p:cNvCxnSpPr/>
          <p:nvPr/>
        </p:nvCxnSpPr>
        <p:spPr bwMode="auto">
          <a:xfrm flipH="1" flipV="1">
            <a:off x="2339845" y="1997377"/>
            <a:ext cx="406024" cy="50236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接箭头连接符 18"/>
          <p:cNvCxnSpPr/>
          <p:nvPr/>
        </p:nvCxnSpPr>
        <p:spPr bwMode="auto">
          <a:xfrm flipV="1">
            <a:off x="3059895" y="1997377"/>
            <a:ext cx="432030" cy="50236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1"/>
          <p:cNvCxnSpPr/>
          <p:nvPr/>
        </p:nvCxnSpPr>
        <p:spPr bwMode="auto">
          <a:xfrm flipH="1" flipV="1">
            <a:off x="1547790" y="2501411"/>
            <a:ext cx="406024" cy="50236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016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animBg="1"/>
      <p:bldP spid="12" grpId="0" animBg="1"/>
      <p:bldP spid="13" grpId="0" animBg="1"/>
      <p:bldP spid="14" grpId="0" animBg="1"/>
      <p:bldP spid="11" grpId="0" build="p"/>
      <p:bldP spid="16" grpId="0" build="p"/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05" y="914400"/>
            <a:ext cx="4427128" cy="391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716010" y="884919"/>
            <a:ext cx="4248295" cy="3486956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kern="1200" dirty="0">
                <a:latin typeface="+mn-lt"/>
              </a:rPr>
              <a:t>图形（</a:t>
            </a:r>
            <a:r>
              <a:rPr lang="en-US" altLang="zh-CN" kern="1200" dirty="0" err="1">
                <a:latin typeface="+mn-lt"/>
              </a:rPr>
              <a:t>Config</a:t>
            </a:r>
            <a:r>
              <a:rPr lang="zh-CN" altLang="en-US" kern="1200" dirty="0">
                <a:latin typeface="+mn-lt"/>
              </a:rPr>
              <a:t>）</a:t>
            </a:r>
            <a:r>
              <a:rPr lang="zh-CN" altLang="en-US" kern="1200" dirty="0" smtClean="0">
                <a:latin typeface="+mn-lt"/>
              </a:rPr>
              <a:t>接口</a:t>
            </a:r>
            <a:endParaRPr lang="en-US" altLang="zh-CN" kern="1200" dirty="0" smtClean="0">
              <a:latin typeface="+mn-lt"/>
            </a:endParaRPr>
          </a:p>
          <a:p>
            <a:pPr marL="706438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en-US" kern="1200" dirty="0" smtClean="0">
                <a:latin typeface="+mn-lt"/>
              </a:rPr>
              <a:t>完成</a:t>
            </a:r>
            <a:r>
              <a:rPr lang="zh-CN" altLang="en-US" kern="1200" dirty="0">
                <a:latin typeface="+mn-lt"/>
              </a:rPr>
              <a:t>简单网络的设计和</a:t>
            </a:r>
            <a:r>
              <a:rPr lang="zh-CN" altLang="en-US" kern="1200" dirty="0" smtClean="0">
                <a:latin typeface="+mn-lt"/>
              </a:rPr>
              <a:t>配置</a:t>
            </a:r>
            <a:endParaRPr lang="en-US" altLang="zh-CN" kern="1200" dirty="0" smtClean="0">
              <a:latin typeface="+mn-lt"/>
            </a:endParaRPr>
          </a:p>
          <a:p>
            <a:pPr marL="706438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en-US" kern="1200" dirty="0" smtClean="0">
                <a:latin typeface="+mn-lt"/>
              </a:rPr>
              <a:t>观察</a:t>
            </a:r>
            <a:r>
              <a:rPr lang="zh-CN" altLang="en-US" kern="1200" dirty="0">
                <a:latin typeface="+mn-lt"/>
              </a:rPr>
              <a:t>简单网络的工作</a:t>
            </a:r>
            <a:r>
              <a:rPr lang="zh-CN" altLang="en-US" kern="1200" dirty="0" smtClean="0">
                <a:latin typeface="+mn-lt"/>
              </a:rPr>
              <a:t>原理</a:t>
            </a:r>
            <a:endParaRPr lang="en-US" altLang="zh-CN" kern="1200" dirty="0" smtClean="0">
              <a:latin typeface="+mn-lt"/>
            </a:endParaRPr>
          </a:p>
          <a:p>
            <a:pPr marL="706438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en-US" kern="1200" dirty="0"/>
              <a:t>观察简单网络的</a:t>
            </a:r>
            <a:r>
              <a:rPr lang="zh-CN" altLang="en-US" kern="1200" dirty="0" smtClean="0">
                <a:latin typeface="+mn-lt"/>
              </a:rPr>
              <a:t>协议</a:t>
            </a:r>
            <a:r>
              <a:rPr lang="zh-CN" altLang="en-US" kern="1200" dirty="0">
                <a:latin typeface="+mn-lt"/>
              </a:rPr>
              <a:t>操作</a:t>
            </a:r>
            <a:r>
              <a:rPr lang="zh-CN" altLang="en-US" kern="1200" dirty="0" smtClean="0">
                <a:latin typeface="+mn-lt"/>
              </a:rPr>
              <a:t>过程</a:t>
            </a:r>
            <a:endParaRPr lang="en-US" altLang="zh-CN" kern="1200" dirty="0" smtClean="0">
              <a:latin typeface="+mn-lt"/>
            </a:endParaRPr>
          </a:p>
          <a:p>
            <a:pPr marL="363538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kern="1200" dirty="0" smtClean="0">
                <a:latin typeface="+mn-lt"/>
              </a:rPr>
              <a:t>比如：配置</a:t>
            </a:r>
            <a:r>
              <a:rPr lang="en-US" altLang="zh-CN" kern="1200" dirty="0" smtClean="0">
                <a:latin typeface="+mn-lt"/>
              </a:rPr>
              <a:t>IP</a:t>
            </a:r>
            <a:r>
              <a:rPr lang="zh-CN" altLang="en-US" kern="1200" dirty="0" smtClean="0">
                <a:latin typeface="+mn-lt"/>
              </a:rPr>
              <a:t>地址信息、子网掩码、静态路由项等</a:t>
            </a:r>
            <a:endParaRPr lang="zh-CN" altLang="en-US" kern="1200" dirty="0">
              <a:latin typeface="+mn-lt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</p:spPr>
        <p:txBody>
          <a:bodyPr/>
          <a:lstStyle/>
          <a:p>
            <a:r>
              <a:rPr lang="zh-CN" altLang="en-US" dirty="0" smtClean="0"/>
              <a:t>配置</a:t>
            </a:r>
            <a:r>
              <a:rPr lang="zh-CN" altLang="en-US" dirty="0"/>
              <a:t>方式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778835" y="1047922"/>
            <a:ext cx="528045" cy="21601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75195" y="1793085"/>
            <a:ext cx="879680" cy="246662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2995370" y="2104551"/>
            <a:ext cx="1599730" cy="532003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46804" y="3579820"/>
            <a:ext cx="4424305" cy="1080075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37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788014" y="843630"/>
            <a:ext cx="4104285" cy="2520175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命令行接口（</a:t>
            </a:r>
            <a:r>
              <a:rPr lang="en-US" altLang="zh-CN" kern="1200" dirty="0">
                <a:latin typeface="+mn-lt"/>
              </a:rPr>
              <a:t>CLI</a:t>
            </a:r>
            <a:r>
              <a:rPr lang="zh-CN" altLang="en-US" kern="1200" dirty="0" smtClean="0">
                <a:latin typeface="+mn-lt"/>
              </a:rPr>
              <a:t>）</a:t>
            </a:r>
            <a:endParaRPr lang="en-US" altLang="zh-CN" kern="1200" dirty="0" smtClean="0">
              <a:latin typeface="+mn-lt"/>
            </a:endParaRPr>
          </a:p>
          <a:p>
            <a:pPr marL="612775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en-US" kern="1200" dirty="0">
                <a:latin typeface="+mn-lt"/>
              </a:rPr>
              <a:t>需要重点掌握的配置方式</a:t>
            </a:r>
            <a:endParaRPr lang="en-US" altLang="zh-CN" kern="1200" dirty="0">
              <a:latin typeface="+mn-lt"/>
            </a:endParaRPr>
          </a:p>
          <a:p>
            <a:pPr marL="612775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en-US" kern="1200" dirty="0" smtClean="0">
                <a:latin typeface="+mn-lt"/>
              </a:rPr>
              <a:t>提供</a:t>
            </a:r>
            <a:r>
              <a:rPr lang="zh-CN" altLang="en-US" kern="1200" dirty="0">
                <a:latin typeface="+mn-lt"/>
              </a:rPr>
              <a:t>与实际</a:t>
            </a:r>
            <a:r>
              <a:rPr lang="en-US" altLang="zh-CN" kern="1200" dirty="0">
                <a:latin typeface="+mn-lt"/>
              </a:rPr>
              <a:t>Cisco</a:t>
            </a:r>
            <a:r>
              <a:rPr lang="zh-CN" altLang="en-US" kern="1200" dirty="0">
                <a:latin typeface="+mn-lt"/>
              </a:rPr>
              <a:t>设备完全相同的配置界面和配置</a:t>
            </a:r>
            <a:r>
              <a:rPr lang="zh-CN" altLang="en-US" kern="1200" dirty="0" smtClean="0">
                <a:latin typeface="+mn-lt"/>
              </a:rPr>
              <a:t>过程</a:t>
            </a:r>
            <a:endParaRPr lang="en-US" altLang="zh-CN" kern="1200" dirty="0" smtClean="0">
              <a:latin typeface="+mn-lt"/>
            </a:endParaRPr>
          </a:p>
          <a:p>
            <a:pPr marL="612775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zh-CN" altLang="zh-CN" dirty="0" smtClean="0"/>
              <a:t>难点</a:t>
            </a:r>
            <a:r>
              <a:rPr lang="zh-CN" altLang="zh-CN" dirty="0"/>
              <a:t>在于</a:t>
            </a:r>
            <a:r>
              <a:rPr lang="zh-CN" altLang="zh-CN" dirty="0" smtClean="0"/>
              <a:t>需要掌握</a:t>
            </a:r>
            <a:r>
              <a:rPr lang="en-US" altLang="zh-CN" dirty="0"/>
              <a:t>Cisco IOS</a:t>
            </a:r>
            <a:r>
              <a:rPr lang="zh-CN" altLang="zh-CN" dirty="0"/>
              <a:t>命令</a:t>
            </a:r>
            <a:endParaRPr lang="zh-CN" altLang="en-US" kern="1200" dirty="0"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05" y="914399"/>
            <a:ext cx="4424438" cy="3915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</p:spPr>
        <p:txBody>
          <a:bodyPr/>
          <a:lstStyle/>
          <a:p>
            <a:r>
              <a:rPr lang="zh-CN" altLang="en-US" dirty="0" smtClean="0"/>
              <a:t>配置</a:t>
            </a:r>
            <a:r>
              <a:rPr lang="zh-CN" altLang="en-US" dirty="0"/>
              <a:t>方式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1165694" y="1071368"/>
            <a:ext cx="528045" cy="21601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13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68571" tIns="34285" rIns="68571" bIns="34285"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5807" y="771625"/>
            <a:ext cx="5598323" cy="3959988"/>
          </a:xfrm>
        </p:spPr>
        <p:txBody>
          <a:bodyPr lIns="68571" tIns="34285" rIns="68571" bIns="34285">
            <a:normAutofit/>
          </a:bodyPr>
          <a:lstStyle/>
          <a:p>
            <a:pPr>
              <a:lnSpc>
                <a:spcPct val="200000"/>
              </a:lnSpc>
              <a:buSzPct val="130000"/>
              <a:buBlip>
                <a:blip r:embed="rId2"/>
              </a:buBlip>
            </a:pPr>
            <a:r>
              <a:rPr lang="en-US" altLang="zh-CN" dirty="0" smtClean="0"/>
              <a:t>PT</a:t>
            </a:r>
            <a:r>
              <a:rPr lang="zh-CN" altLang="en-US" dirty="0" smtClean="0"/>
              <a:t>软件能够模拟真实网络</a:t>
            </a:r>
            <a:endParaRPr lang="en-US" altLang="zh-CN" dirty="0" smtClean="0"/>
          </a:p>
          <a:p>
            <a:pPr>
              <a:lnSpc>
                <a:spcPct val="200000"/>
              </a:lnSpc>
              <a:buSzPct val="130000"/>
              <a:buBlip>
                <a:blip r:embed="rId2"/>
              </a:buBlip>
            </a:pPr>
            <a:r>
              <a:rPr lang="zh-CN" altLang="en-US" dirty="0" smtClean="0"/>
              <a:t>操作界面包括</a:t>
            </a:r>
            <a:endParaRPr lang="en-US" altLang="zh-CN" dirty="0" smtClean="0"/>
          </a:p>
          <a:p>
            <a:pPr lvl="1">
              <a:lnSpc>
                <a:spcPct val="200000"/>
              </a:lnSpc>
              <a:buSzPct val="130000"/>
              <a:buFont typeface="Wingdings" pitchFamily="2" charset="2"/>
              <a:buChar char="Ø"/>
            </a:pPr>
            <a:r>
              <a:rPr lang="zh-CN" altLang="en-US" dirty="0"/>
              <a:t>设计网络</a:t>
            </a:r>
            <a:endParaRPr lang="en-US" altLang="zh-CN" dirty="0"/>
          </a:p>
          <a:p>
            <a:pPr lvl="1">
              <a:lnSpc>
                <a:spcPct val="200000"/>
              </a:lnSpc>
              <a:buSzPct val="130000"/>
              <a:buFont typeface="Wingdings" pitchFamily="2" charset="2"/>
              <a:buChar char="Ø"/>
            </a:pPr>
            <a:r>
              <a:rPr lang="zh-CN" altLang="en-US" dirty="0"/>
              <a:t>调试、跟踪</a:t>
            </a:r>
            <a:endParaRPr lang="en-US" altLang="zh-CN" dirty="0"/>
          </a:p>
          <a:p>
            <a:pPr lvl="1">
              <a:lnSpc>
                <a:spcPct val="200000"/>
              </a:lnSpc>
              <a:buSzPct val="130000"/>
              <a:buFont typeface="Wingdings" pitchFamily="2" charset="2"/>
              <a:buChar char="Ø"/>
            </a:pPr>
            <a:r>
              <a:rPr lang="zh-CN" altLang="en-US" dirty="0"/>
              <a:t>模拟物理环境</a:t>
            </a:r>
            <a:endParaRPr lang="en-US" altLang="zh-CN" dirty="0"/>
          </a:p>
          <a:p>
            <a:pPr>
              <a:lnSpc>
                <a:spcPct val="200000"/>
              </a:lnSpc>
              <a:buSzPct val="130000"/>
              <a:buBlip>
                <a:blip r:embed="rId2"/>
              </a:buBlip>
            </a:pPr>
            <a:r>
              <a:rPr lang="zh-CN" altLang="en-US" dirty="0" smtClean="0"/>
              <a:t>配置方式：物理接口、图形接口、命令行接口</a:t>
            </a:r>
            <a:endParaRPr lang="en-US" dirty="0" smtClean="0"/>
          </a:p>
          <a:p>
            <a:pPr marL="457200" lvl="1" indent="0">
              <a:lnSpc>
                <a:spcPct val="200000"/>
              </a:lnSpc>
              <a:buSzPct val="130000"/>
              <a:buNone/>
            </a:pPr>
            <a:endParaRPr lang="en-US" altLang="zh-CN" sz="2000" dirty="0">
              <a:cs typeface="+mn-cs"/>
            </a:endParaRPr>
          </a:p>
          <a:p>
            <a:pPr marL="0" indent="0">
              <a:lnSpc>
                <a:spcPct val="200000"/>
              </a:lnSpc>
              <a:buSzPct val="130000"/>
              <a:buNone/>
            </a:pPr>
            <a:endParaRPr lang="en-US" altLang="zh-CN" dirty="0" smtClean="0"/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20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学习</a:t>
            </a:r>
            <a:r>
              <a:rPr lang="zh-CN" altLang="en-US" dirty="0"/>
              <a:t>内容</a:t>
            </a:r>
            <a:endParaRPr lang="zh-CN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60" y="785811"/>
            <a:ext cx="6696465" cy="4522129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3059896" y="1073831"/>
            <a:ext cx="3384235" cy="216015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/>
              <a:t>主要功能</a:t>
            </a:r>
            <a:endParaRPr lang="en-US" altLang="zh-CN" sz="2400" dirty="0"/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/>
              <a:t>操作界面</a:t>
            </a:r>
            <a:endParaRPr lang="en-US" altLang="zh-CN" sz="2400" dirty="0"/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4"/>
              </a:buBlip>
            </a:pPr>
            <a:r>
              <a:rPr lang="zh-CN" altLang="en-US" sz="2400" dirty="0" smtClean="0"/>
              <a:t>配置方式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219034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主要功能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843630"/>
            <a:ext cx="5832405" cy="381626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1</a:t>
            </a:r>
            <a:r>
              <a:rPr lang="zh-CN" altLang="en-US" kern="1200" dirty="0">
                <a:latin typeface="+mn-lt"/>
              </a:rPr>
              <a:t>、设计、配置和调试网络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实现</a:t>
            </a:r>
            <a:r>
              <a:rPr lang="en-US" altLang="zh-CN" kern="1200" dirty="0"/>
              <a:t>Cisco</a:t>
            </a:r>
            <a:r>
              <a:rPr lang="zh-CN" altLang="en-US" kern="1200" dirty="0">
                <a:latin typeface="+mn-lt"/>
              </a:rPr>
              <a:t>主流设备配置过程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实现各种类型网络设计、调试过程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en-US" altLang="zh-CN" kern="1200" dirty="0">
              <a:latin typeface="+mn-lt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1200" dirty="0">
                <a:latin typeface="+mn-lt"/>
              </a:rPr>
              <a:t>2</a:t>
            </a:r>
            <a:r>
              <a:rPr lang="zh-CN" altLang="en-US" kern="1200" dirty="0">
                <a:latin typeface="+mn-lt"/>
              </a:rPr>
              <a:t>、</a:t>
            </a:r>
            <a:r>
              <a:rPr lang="zh-CN" altLang="zh-CN" kern="1200" dirty="0">
                <a:latin typeface="+mn-lt"/>
              </a:rPr>
              <a:t>模拟协议操作过程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查看设备的控制信息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查看分组传输过程中的变换过程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查看协议执行流程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Blip>
                <a:blip r:embed="rId3"/>
              </a:buBlip>
            </a:pPr>
            <a:endParaRPr lang="en-US" altLang="zh-CN" kern="12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05" y="1094799"/>
            <a:ext cx="2736190" cy="111692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 sz="2000" b="1">
                <a:latin typeface="+mn-lt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18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 algn="ctr">
              <a:buNone/>
            </a:pPr>
            <a:r>
              <a:rPr lang="zh-CN" altLang="en-US" dirty="0"/>
              <a:t>培养实际网络的设计、配置、调试和维护能力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85830" y="3371268"/>
            <a:ext cx="2501843" cy="100807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 sz="2000" b="1">
                <a:latin typeface="+mn-lt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18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 b="1"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有利于理解网络技术</a:t>
            </a:r>
          </a:p>
          <a:p>
            <a:pPr marL="0" indent="0">
              <a:buNone/>
            </a:pPr>
            <a:r>
              <a:rPr lang="zh-CN" altLang="en-US" dirty="0" smtClean="0"/>
              <a:t>和网络工作</a:t>
            </a:r>
            <a:r>
              <a:rPr lang="zh-CN" altLang="en-US" dirty="0"/>
              <a:t>原理</a:t>
            </a:r>
          </a:p>
        </p:txBody>
      </p:sp>
      <p:sp>
        <p:nvSpPr>
          <p:cNvPr id="4" name="右箭头 3"/>
          <p:cNvSpPr/>
          <p:nvPr/>
        </p:nvSpPr>
        <p:spPr bwMode="auto">
          <a:xfrm>
            <a:off x="4716011" y="1203655"/>
            <a:ext cx="1242416" cy="792055"/>
          </a:xfrm>
          <a:prstGeom prst="rightArrow">
            <a:avLst/>
          </a:prstGeom>
          <a:gradFill flip="none" rotWithShape="1">
            <a:gsLst>
              <a:gs pos="0">
                <a:srgbClr val="FF0000">
                  <a:alpha val="88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右箭头 8"/>
          <p:cNvSpPr/>
          <p:nvPr/>
        </p:nvSpPr>
        <p:spPr bwMode="auto">
          <a:xfrm>
            <a:off x="4716011" y="3371268"/>
            <a:ext cx="1242416" cy="792055"/>
          </a:xfrm>
          <a:prstGeom prst="rightArrow">
            <a:avLst/>
          </a:prstGeom>
          <a:gradFill flip="none" rotWithShape="1">
            <a:gsLst>
              <a:gs pos="0">
                <a:srgbClr val="FF0000">
                  <a:alpha val="88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49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主要功能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715" y="915635"/>
            <a:ext cx="7992557" cy="273619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dirty="0"/>
              <a:t>3</a:t>
            </a:r>
            <a:r>
              <a:rPr lang="zh-CN" altLang="en-US" dirty="0"/>
              <a:t>、支持考试所要求的命令和实验环境</a:t>
            </a:r>
          </a:p>
          <a:p>
            <a:pPr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</a:pPr>
            <a:r>
              <a:rPr lang="zh-CN" altLang="en-US" kern="1200" dirty="0">
                <a:latin typeface="+mn-lt"/>
              </a:rPr>
              <a:t>支持全国计算机等级考试三级网络技术中所有涉及的</a:t>
            </a:r>
            <a:r>
              <a:rPr lang="en-US" altLang="zh-CN" kern="1200" dirty="0">
                <a:latin typeface="+mn-lt"/>
              </a:rPr>
              <a:t>Cisco</a:t>
            </a:r>
            <a:r>
              <a:rPr lang="zh-CN" altLang="en-US" kern="1200" dirty="0">
                <a:latin typeface="+mn-lt"/>
              </a:rPr>
              <a:t>设备配置命令</a:t>
            </a:r>
            <a:endParaRPr lang="en-US" altLang="zh-CN" kern="12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</a:pPr>
            <a:r>
              <a:rPr lang="zh-CN" altLang="en-US" kern="1200" dirty="0"/>
              <a:t>可以仿真</a:t>
            </a:r>
            <a:r>
              <a:rPr lang="en-US" altLang="zh-CN" kern="1200" dirty="0"/>
              <a:t>CCNA</a:t>
            </a:r>
            <a:r>
              <a:rPr lang="zh-CN" altLang="en-US" kern="1200" dirty="0"/>
              <a:t>考试实验环境</a:t>
            </a:r>
            <a:endParaRPr lang="en-US" altLang="zh-CN" kern="1200" dirty="0"/>
          </a:p>
          <a:p>
            <a:pPr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</a:pPr>
            <a:endParaRPr lang="zh-CN" altLang="en-US" kern="1200" dirty="0"/>
          </a:p>
          <a:p>
            <a:pPr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</a:pPr>
            <a:endParaRPr lang="en-US" altLang="zh-CN" kern="1200" dirty="0">
              <a:latin typeface="+mn-lt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860019" y="1059645"/>
            <a:ext cx="3816265" cy="1368095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buFont typeface="Arial" pitchFamily="34" charset="0"/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03780" y="3291801"/>
            <a:ext cx="2520175" cy="1656114"/>
            <a:chOff x="1463592" y="2366794"/>
            <a:chExt cx="3771364" cy="2496924"/>
          </a:xfrm>
        </p:grpSpPr>
        <p:pic>
          <p:nvPicPr>
            <p:cNvPr id="6" name="Picture 8" descr="c:\users\k\appdata\roaming\360se6\User Data\temp\1810324_141050178000_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1475785" y="2366794"/>
              <a:ext cx="3759171" cy="2366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8" descr="c:\users\k\appdata\roaming\360se6\User Data\temp\1810324_141050178000_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219" b="52613"/>
            <a:stretch/>
          </p:blipFill>
          <p:spPr bwMode="auto">
            <a:xfrm>
              <a:off x="1463592" y="4287745"/>
              <a:ext cx="3759171" cy="575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http://pic.baike.soso.com/p/20131202/20131202150414-4680089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40" y="3185249"/>
            <a:ext cx="2304160" cy="184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6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803" y="587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803" y="497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10860" y="352524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设备类型</a:t>
            </a:r>
          </a:p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选择框</a:t>
            </a:r>
          </a:p>
        </p:txBody>
      </p:sp>
      <p:sp>
        <p:nvSpPr>
          <p:cNvPr id="23" name="矩形 22"/>
          <p:cNvSpPr/>
          <p:nvPr/>
        </p:nvSpPr>
        <p:spPr>
          <a:xfrm>
            <a:off x="2178453" y="38224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型号</a:t>
            </a:r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选择框</a:t>
            </a:r>
          </a:p>
        </p:txBody>
      </p:sp>
      <p:sp>
        <p:nvSpPr>
          <p:cNvPr id="24" name="椭圆 23"/>
          <p:cNvSpPr/>
          <p:nvPr/>
        </p:nvSpPr>
        <p:spPr bwMode="auto">
          <a:xfrm>
            <a:off x="19597" y="104664"/>
            <a:ext cx="3330390" cy="1715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37767" y="300406"/>
            <a:ext cx="3330390" cy="295026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椭圆 29"/>
          <p:cNvSpPr/>
          <p:nvPr/>
        </p:nvSpPr>
        <p:spPr bwMode="auto">
          <a:xfrm>
            <a:off x="98308" y="4371874"/>
            <a:ext cx="1017452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 bwMode="auto">
          <a:xfrm>
            <a:off x="1254777" y="4371873"/>
            <a:ext cx="2965984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椭圆 31"/>
          <p:cNvSpPr/>
          <p:nvPr/>
        </p:nvSpPr>
        <p:spPr bwMode="auto">
          <a:xfrm>
            <a:off x="4286661" y="4371873"/>
            <a:ext cx="4677644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椭圆 32"/>
          <p:cNvSpPr/>
          <p:nvPr/>
        </p:nvSpPr>
        <p:spPr bwMode="auto">
          <a:xfrm>
            <a:off x="8478371" y="915635"/>
            <a:ext cx="665629" cy="223215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 bwMode="auto">
          <a:xfrm>
            <a:off x="8247540" y="3759623"/>
            <a:ext cx="1017452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 bwMode="auto">
          <a:xfrm>
            <a:off x="-56834" y="527702"/>
            <a:ext cx="736138" cy="616352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315095" y="4558253"/>
            <a:ext cx="3186321" cy="369332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创建分组</a:t>
            </a:r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</a:t>
            </a:r>
          </a:p>
        </p:txBody>
      </p:sp>
      <p:sp>
        <p:nvSpPr>
          <p:cNvPr id="25" name="矩形 24"/>
          <p:cNvSpPr/>
          <p:nvPr/>
        </p:nvSpPr>
        <p:spPr>
          <a:xfrm>
            <a:off x="7728984" y="3399535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</a:p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选择栏</a:t>
            </a:r>
          </a:p>
        </p:txBody>
      </p:sp>
      <p:sp>
        <p:nvSpPr>
          <p:cNvPr id="27" name="矩形 26"/>
          <p:cNvSpPr/>
          <p:nvPr/>
        </p:nvSpPr>
        <p:spPr>
          <a:xfrm>
            <a:off x="8105706" y="1062216"/>
            <a:ext cx="3957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公共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工具栏</a:t>
            </a:r>
          </a:p>
        </p:txBody>
      </p:sp>
      <p:sp>
        <p:nvSpPr>
          <p:cNvPr id="36" name="矩形 35"/>
          <p:cNvSpPr/>
          <p:nvPr/>
        </p:nvSpPr>
        <p:spPr>
          <a:xfrm>
            <a:off x="3253293" y="263593"/>
            <a:ext cx="1210588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主工具栏</a:t>
            </a:r>
          </a:p>
        </p:txBody>
      </p:sp>
      <p:sp>
        <p:nvSpPr>
          <p:cNvPr id="38" name="矩形 37"/>
          <p:cNvSpPr/>
          <p:nvPr/>
        </p:nvSpPr>
        <p:spPr>
          <a:xfrm>
            <a:off x="2299186" y="4241"/>
            <a:ext cx="95410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菜单栏</a:t>
            </a:r>
          </a:p>
        </p:txBody>
      </p:sp>
      <p:sp>
        <p:nvSpPr>
          <p:cNvPr id="39" name="矩形 38"/>
          <p:cNvSpPr/>
          <p:nvPr/>
        </p:nvSpPr>
        <p:spPr>
          <a:xfrm>
            <a:off x="544410" y="727519"/>
            <a:ext cx="201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工作区选择栏</a:t>
            </a:r>
          </a:p>
        </p:txBody>
      </p:sp>
      <p:sp>
        <p:nvSpPr>
          <p:cNvPr id="22" name="矩形 21"/>
          <p:cNvSpPr/>
          <p:nvPr/>
        </p:nvSpPr>
        <p:spPr>
          <a:xfrm>
            <a:off x="761666" y="1487083"/>
            <a:ext cx="69238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逻辑工作区：显示</a:t>
            </a:r>
            <a:r>
              <a:rPr lang="zh-CN" altLang="zh-CN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各个网络设备之间连接状况和拓扑结构</a:t>
            </a:r>
          </a:p>
        </p:txBody>
      </p:sp>
      <p:sp>
        <p:nvSpPr>
          <p:cNvPr id="3" name="矩形 2"/>
          <p:cNvSpPr/>
          <p:nvPr/>
        </p:nvSpPr>
        <p:spPr>
          <a:xfrm>
            <a:off x="761666" y="1877824"/>
            <a:ext cx="65415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物理工作区：模拟实际的物理工作环境，比如城市、楼宇、</a:t>
            </a:r>
            <a:endParaRPr lang="en-US" altLang="zh-CN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设备配线间等</a:t>
            </a:r>
            <a:endParaRPr lang="en-US" altLang="zh-CN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98308" y="835878"/>
            <a:ext cx="8546311" cy="3186637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25" grpId="0"/>
      <p:bldP spid="27" grpId="0"/>
      <p:bldP spid="36" grpId="0" animBg="1"/>
      <p:bldP spid="38" grpId="0" animBg="1"/>
      <p:bldP spid="39" grpId="0"/>
      <p:bldP spid="22" grpId="0"/>
      <p:bldP spid="3" grpId="0"/>
      <p:bldP spid="29" grpId="0" animBg="1"/>
      <p:bldP spid="2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803" y="587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10860" y="352524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设备类型</a:t>
            </a:r>
          </a:p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选择框</a:t>
            </a:r>
          </a:p>
        </p:txBody>
      </p:sp>
      <p:sp>
        <p:nvSpPr>
          <p:cNvPr id="23" name="矩形 22"/>
          <p:cNvSpPr/>
          <p:nvPr/>
        </p:nvSpPr>
        <p:spPr>
          <a:xfrm>
            <a:off x="2178453" y="38224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型号</a:t>
            </a:r>
            <a:r>
              <a:rPr lang="zh-CN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选择框</a:t>
            </a:r>
            <a:endParaRPr lang="zh-CN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9597" y="104664"/>
            <a:ext cx="3330390" cy="1715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37767" y="300406"/>
            <a:ext cx="3330390" cy="295026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椭圆 29"/>
          <p:cNvSpPr/>
          <p:nvPr/>
        </p:nvSpPr>
        <p:spPr bwMode="auto">
          <a:xfrm>
            <a:off x="98308" y="4371874"/>
            <a:ext cx="1017452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 bwMode="auto">
          <a:xfrm>
            <a:off x="1254777" y="4371873"/>
            <a:ext cx="2965984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椭圆 31"/>
          <p:cNvSpPr/>
          <p:nvPr/>
        </p:nvSpPr>
        <p:spPr bwMode="auto">
          <a:xfrm>
            <a:off x="4286661" y="4371873"/>
            <a:ext cx="4677644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椭圆 32"/>
          <p:cNvSpPr/>
          <p:nvPr/>
        </p:nvSpPr>
        <p:spPr bwMode="auto">
          <a:xfrm>
            <a:off x="8478371" y="915635"/>
            <a:ext cx="665629" cy="223215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 bwMode="auto">
          <a:xfrm>
            <a:off x="8247540" y="3759623"/>
            <a:ext cx="1017452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 bwMode="auto">
          <a:xfrm>
            <a:off x="-56834" y="527702"/>
            <a:ext cx="736138" cy="616352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315095" y="4558253"/>
            <a:ext cx="3186321" cy="369332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用户创建分组窗口</a:t>
            </a:r>
          </a:p>
        </p:txBody>
      </p:sp>
      <p:sp>
        <p:nvSpPr>
          <p:cNvPr id="25" name="矩形 24"/>
          <p:cNvSpPr/>
          <p:nvPr/>
        </p:nvSpPr>
        <p:spPr>
          <a:xfrm>
            <a:off x="7728984" y="3399535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</a:p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选择栏</a:t>
            </a:r>
          </a:p>
        </p:txBody>
      </p:sp>
      <p:sp>
        <p:nvSpPr>
          <p:cNvPr id="27" name="矩形 26"/>
          <p:cNvSpPr/>
          <p:nvPr/>
        </p:nvSpPr>
        <p:spPr>
          <a:xfrm>
            <a:off x="8105706" y="1062216"/>
            <a:ext cx="3957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公共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工具栏</a:t>
            </a:r>
          </a:p>
        </p:txBody>
      </p:sp>
      <p:sp>
        <p:nvSpPr>
          <p:cNvPr id="36" name="矩形 35"/>
          <p:cNvSpPr/>
          <p:nvPr/>
        </p:nvSpPr>
        <p:spPr>
          <a:xfrm>
            <a:off x="3253293" y="263593"/>
            <a:ext cx="1210588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主工具栏</a:t>
            </a:r>
          </a:p>
        </p:txBody>
      </p:sp>
      <p:sp>
        <p:nvSpPr>
          <p:cNvPr id="38" name="矩形 37"/>
          <p:cNvSpPr/>
          <p:nvPr/>
        </p:nvSpPr>
        <p:spPr>
          <a:xfrm>
            <a:off x="2299186" y="4241"/>
            <a:ext cx="95410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菜单栏</a:t>
            </a:r>
          </a:p>
        </p:txBody>
      </p:sp>
      <p:sp>
        <p:nvSpPr>
          <p:cNvPr id="39" name="矩形 38"/>
          <p:cNvSpPr/>
          <p:nvPr/>
        </p:nvSpPr>
        <p:spPr>
          <a:xfrm>
            <a:off x="544410" y="727519"/>
            <a:ext cx="201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工作区选择栏</a:t>
            </a:r>
          </a:p>
        </p:txBody>
      </p:sp>
      <p:sp>
        <p:nvSpPr>
          <p:cNvPr id="29" name="矩形 28"/>
          <p:cNvSpPr/>
          <p:nvPr/>
        </p:nvSpPr>
        <p:spPr>
          <a:xfrm>
            <a:off x="1984437" y="2107759"/>
            <a:ext cx="51635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实时操作模式</a:t>
            </a:r>
            <a:r>
              <a: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：进行网络设计、设备配置、</a:t>
            </a:r>
            <a:r>
              <a:rPr lang="zh-CN" altLang="zh-CN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验证网络任何两个终端之间的连通性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49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2000"/>
          </a:p>
        </p:txBody>
      </p:sp>
      <p:pic>
        <p:nvPicPr>
          <p:cNvPr id="2051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85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5"/>
          <p:cNvSpPr/>
          <p:nvPr/>
        </p:nvSpPr>
        <p:spPr bwMode="auto">
          <a:xfrm>
            <a:off x="6444130" y="699620"/>
            <a:ext cx="2448170" cy="1692117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9373" y="13456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0070C0"/>
                </a:solidFill>
              </a:rPr>
              <a:t>事件列表</a:t>
            </a:r>
          </a:p>
        </p:txBody>
      </p:sp>
      <p:sp>
        <p:nvSpPr>
          <p:cNvPr id="15" name="椭圆 14"/>
          <p:cNvSpPr/>
          <p:nvPr/>
        </p:nvSpPr>
        <p:spPr bwMode="auto">
          <a:xfrm>
            <a:off x="6359961" y="3147790"/>
            <a:ext cx="2448170" cy="100807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6444130" y="2569940"/>
            <a:ext cx="2232155" cy="504035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71609" y="26099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0070C0"/>
                </a:solidFill>
              </a:rPr>
              <a:t>命令按钮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45753" y="34936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0070C0"/>
                </a:solidFill>
              </a:rPr>
              <a:t>协议列表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5116" y="1632526"/>
            <a:ext cx="4840637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zh-CN" sz="1800" dirty="0"/>
              <a:t>模拟操作模式</a:t>
            </a:r>
            <a:r>
              <a:rPr lang="zh-CN" altLang="en-US" sz="1800" dirty="0"/>
              <a:t>：</a:t>
            </a:r>
            <a:r>
              <a:rPr lang="zh-CN" altLang="zh-CN" sz="1800" dirty="0"/>
              <a:t>给出分组端到端传输过程中的每一个步骤，及每一个步骤涉及的报文类型、报文格式和报文处理流程。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8137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 animBg="1"/>
      <p:bldP spid="16" grpId="0" animBg="1"/>
      <p:bldP spid="17" grpId="0"/>
      <p:bldP spid="1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85" y="711226"/>
            <a:ext cx="9133715" cy="443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51773" y="358153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设备类型</a:t>
            </a:r>
          </a:p>
          <a:p>
            <a:pPr algn="ctr"/>
            <a:r>
              <a:rPr lang="zh-CN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选择框</a:t>
            </a:r>
          </a:p>
        </p:txBody>
      </p:sp>
      <p:sp>
        <p:nvSpPr>
          <p:cNvPr id="23" name="矩形 22"/>
          <p:cNvSpPr/>
          <p:nvPr/>
        </p:nvSpPr>
        <p:spPr>
          <a:xfrm>
            <a:off x="1897735" y="38224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型号</a:t>
            </a:r>
            <a:r>
              <a:rPr lang="zh-CN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选择框</a:t>
            </a:r>
            <a:endParaRPr lang="zh-CN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-20233" y="4371874"/>
            <a:ext cx="1180001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 bwMode="auto">
          <a:xfrm>
            <a:off x="1187765" y="4371873"/>
            <a:ext cx="3024210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 bwMode="auto">
          <a:xfrm>
            <a:off x="8162868" y="4011850"/>
            <a:ext cx="1017452" cy="64804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 bwMode="auto">
          <a:xfrm>
            <a:off x="-36320" y="1131650"/>
            <a:ext cx="736138" cy="616352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596210" y="36518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实时模式</a:t>
            </a:r>
            <a:endParaRPr lang="zh-CN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2504" y="1331467"/>
            <a:ext cx="201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逻辑工作区</a:t>
            </a:r>
            <a:endParaRPr lang="zh-CN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209" y="1994212"/>
            <a:ext cx="851488" cy="93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</p:spPr>
        <p:txBody>
          <a:bodyPr/>
          <a:lstStyle/>
          <a:p>
            <a:r>
              <a:rPr lang="zh-CN" altLang="en-US" dirty="0" smtClean="0"/>
              <a:t>配置</a:t>
            </a:r>
            <a:r>
              <a:rPr lang="zh-CN" altLang="en-US" dirty="0"/>
              <a:t>方式</a:t>
            </a:r>
          </a:p>
        </p:txBody>
      </p:sp>
    </p:spTree>
    <p:extLst>
      <p:ext uri="{BB962C8B-B14F-4D97-AF65-F5344CB8AC3E}">
        <p14:creationId xmlns:p14="http://schemas.microsoft.com/office/powerpoint/2010/main" val="413658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66 0.40376 L 4.44444E-6 -1.54843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20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30" grpId="0" animBg="1"/>
      <p:bldP spid="31" grpId="0" animBg="1"/>
      <p:bldP spid="34" grpId="0" animBg="1"/>
      <p:bldP spid="35" grpId="0" animBg="1"/>
      <p:bldP spid="25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5148040" y="1563680"/>
            <a:ext cx="3528245" cy="230416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zh-CN" kern="1200" dirty="0" smtClean="0">
                <a:latin typeface="+mn-lt"/>
              </a:rPr>
              <a:t>物理</a:t>
            </a:r>
            <a:r>
              <a:rPr lang="zh-CN" altLang="zh-CN" kern="1200" dirty="0"/>
              <a:t>（</a:t>
            </a:r>
            <a:r>
              <a:rPr lang="en-US" altLang="zh-CN" kern="1200" dirty="0"/>
              <a:t>Physical</a:t>
            </a:r>
            <a:r>
              <a:rPr lang="zh-CN" altLang="zh-CN" kern="1200" dirty="0"/>
              <a:t>）</a:t>
            </a:r>
            <a:r>
              <a:rPr lang="zh-CN" altLang="zh-CN" kern="1200" dirty="0" smtClean="0">
                <a:latin typeface="+mn-lt"/>
              </a:rPr>
              <a:t>配置</a:t>
            </a:r>
            <a:endParaRPr lang="en-US" altLang="zh-CN" kern="1200" dirty="0" smtClean="0">
              <a:latin typeface="+mn-lt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 smtClean="0"/>
              <a:t>图形</a:t>
            </a:r>
            <a:r>
              <a:rPr lang="zh-CN" altLang="en-US" kern="1200" dirty="0"/>
              <a:t>（</a:t>
            </a:r>
            <a:r>
              <a:rPr lang="en-US" altLang="zh-CN" kern="1200" dirty="0" err="1"/>
              <a:t>Config</a:t>
            </a:r>
            <a:r>
              <a:rPr lang="zh-CN" altLang="en-US" kern="1200" dirty="0"/>
              <a:t>）</a:t>
            </a:r>
            <a:r>
              <a:rPr lang="zh-CN" altLang="en-US" kern="1200" dirty="0" smtClean="0"/>
              <a:t>接口</a:t>
            </a:r>
            <a:endParaRPr lang="en-US" altLang="zh-CN" kern="1200" dirty="0" smtClean="0"/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r>
              <a:rPr lang="zh-CN" altLang="en-US" kern="1200" dirty="0"/>
              <a:t>命令行接口（</a:t>
            </a:r>
            <a:r>
              <a:rPr lang="en-US" altLang="zh-CN" kern="1200" dirty="0"/>
              <a:t>CLI</a:t>
            </a:r>
            <a:r>
              <a:rPr lang="zh-CN" altLang="en-US" kern="1200" dirty="0"/>
              <a:t>）</a:t>
            </a:r>
            <a:endParaRPr lang="en-US" altLang="zh-CN" kern="1200" dirty="0"/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Blip>
                <a:blip r:embed="rId3"/>
              </a:buBlip>
            </a:pPr>
            <a:endParaRPr lang="zh-CN" altLang="en-US" kern="12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5" y="894215"/>
            <a:ext cx="4416315" cy="390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71195" y="176920"/>
            <a:ext cx="4908875" cy="432030"/>
          </a:xfrm>
        </p:spPr>
        <p:txBody>
          <a:bodyPr/>
          <a:lstStyle/>
          <a:p>
            <a:r>
              <a:rPr lang="zh-CN" altLang="en-US" dirty="0" smtClean="0"/>
              <a:t>配置</a:t>
            </a:r>
            <a:r>
              <a:rPr lang="zh-CN" altLang="en-US" dirty="0"/>
              <a:t>方式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43705" y="987640"/>
            <a:ext cx="4560325" cy="648045"/>
            <a:chOff x="443705" y="987640"/>
            <a:chExt cx="4560325" cy="648045"/>
          </a:xfrm>
        </p:grpSpPr>
        <p:sp>
          <p:nvSpPr>
            <p:cNvPr id="2" name="矩形 1"/>
            <p:cNvSpPr/>
            <p:nvPr/>
          </p:nvSpPr>
          <p:spPr bwMode="auto">
            <a:xfrm>
              <a:off x="443705" y="987640"/>
              <a:ext cx="1320100" cy="288020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5" name="直接箭头连接符 4"/>
            <p:cNvCxnSpPr/>
            <p:nvPr/>
          </p:nvCxnSpPr>
          <p:spPr bwMode="auto">
            <a:xfrm>
              <a:off x="1763805" y="1275660"/>
              <a:ext cx="3240225" cy="360025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0" name="内容占位符 5"/>
          <p:cNvSpPr txBox="1">
            <a:spLocks/>
          </p:cNvSpPr>
          <p:nvPr/>
        </p:nvSpPr>
        <p:spPr>
          <a:xfrm>
            <a:off x="5940095" y="915635"/>
            <a:ext cx="1944135" cy="57603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latin typeface="+mn-lt"/>
              </a:rPr>
              <a:t>三</a:t>
            </a:r>
            <a:r>
              <a:rPr lang="zh-CN" altLang="en-US" dirty="0" smtClean="0">
                <a:latin typeface="+mn-lt"/>
              </a:rPr>
              <a:t>种配置方式</a:t>
            </a:r>
            <a:endParaRPr lang="zh-CN" altLang="en-US" kern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947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0" grpId="0" build="p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FFFFFF"/>
      </a:accent3>
      <a:accent4>
        <a:srgbClr val="000000"/>
      </a:accent4>
      <a:accent5>
        <a:srgbClr val="BEBFC0"/>
      </a:accent5>
      <a:accent6>
        <a:srgbClr val="E25F17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F96A1B"/>
    </a:accent2>
    <a:accent3>
      <a:srgbClr val="FFFFFF"/>
    </a:accent3>
    <a:accent4>
      <a:srgbClr val="000000"/>
    </a:accent4>
    <a:accent5>
      <a:srgbClr val="BEBFC0"/>
    </a:accent5>
    <a:accent6>
      <a:srgbClr val="E25F17"/>
    </a:accent6>
    <a:hlink>
      <a:srgbClr val="5F5F5F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A000120141114A07KPBG</Template>
  <TotalTime>2598</TotalTime>
  <Pages>0</Pages>
  <Words>555</Words>
  <Characters>0</Characters>
  <Application>Microsoft Office PowerPoint</Application>
  <DocSecurity>0</DocSecurity>
  <PresentationFormat>全屏显示(16:9)</PresentationFormat>
  <Lines>0</Lines>
  <Paragraphs>140</Paragraphs>
  <Slides>13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1_Office 主题</vt:lpstr>
      <vt:lpstr>Packet Tracer 6.2 使用简介</vt:lpstr>
      <vt:lpstr>学习内容</vt:lpstr>
      <vt:lpstr>主要功能</vt:lpstr>
      <vt:lpstr>主要功能</vt:lpstr>
      <vt:lpstr>PowerPoint 演示文稿</vt:lpstr>
      <vt:lpstr>PowerPoint 演示文稿</vt:lpstr>
      <vt:lpstr>PowerPoint 演示文稿</vt:lpstr>
      <vt:lpstr>配置方式</vt:lpstr>
      <vt:lpstr>配置方式</vt:lpstr>
      <vt:lpstr>配置方式</vt:lpstr>
      <vt:lpstr>配置方式</vt:lpstr>
      <vt:lpstr>配置方式</vt:lpstr>
      <vt:lpstr>小结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XiTongTianDi</cp:lastModifiedBy>
  <cp:revision>596</cp:revision>
  <dcterms:created xsi:type="dcterms:W3CDTF">2015-03-10T12:22:02Z</dcterms:created>
  <dcterms:modified xsi:type="dcterms:W3CDTF">2018-10-16T08:32:30Z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2052-9.1.0.4985</vt:lpwstr>
  </property>
</Properties>
</file>